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9" r:id="rId2"/>
    <p:sldId id="262" r:id="rId3"/>
    <p:sldId id="263" r:id="rId4"/>
    <p:sldId id="264" r:id="rId5"/>
    <p:sldId id="269" r:id="rId6"/>
    <p:sldId id="265" r:id="rId7"/>
    <p:sldId id="27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E6B"/>
    <a:srgbClr val="AA7EB9"/>
    <a:srgbClr val="69B4F6"/>
    <a:srgbClr val="407ED4"/>
    <a:srgbClr val="0073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40" autoAdjust="0"/>
    <p:restoredTop sz="96247" autoAdjust="0"/>
  </p:normalViewPr>
  <p:slideViewPr>
    <p:cSldViewPr snapToGrid="0">
      <p:cViewPr varScale="1">
        <p:scale>
          <a:sx n="74" d="100"/>
          <a:sy n="74" d="100"/>
        </p:scale>
        <p:origin x="1258" y="28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F7DC14A4-4D41-4686-81D5-555B1145872C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50C955D-4B9D-43E6-ABA9-027EE017FB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997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Option 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0C955D-4B9D-43E6-ABA9-027EE017FB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85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F15AAAB1-4082-A64A-8BC3-AE48209ADA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59" y="0"/>
            <a:ext cx="12192000" cy="6871716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03B9F0B7-D6C9-4E3E-8E79-8A2C729686A1}"/>
              </a:ext>
            </a:extLst>
          </p:cNvPr>
          <p:cNvSpPr/>
          <p:nvPr userDrawn="1"/>
        </p:nvSpPr>
        <p:spPr>
          <a:xfrm>
            <a:off x="347472" y="356616"/>
            <a:ext cx="11466575" cy="6163056"/>
          </a:xfrm>
          <a:prstGeom prst="rect">
            <a:avLst/>
          </a:prstGeom>
          <a:noFill/>
          <a:ln w="57150">
            <a:solidFill>
              <a:srgbClr val="407E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DBB1EDC-8B3F-A44B-810C-EA2C154C0580}"/>
              </a:ext>
            </a:extLst>
          </p:cNvPr>
          <p:cNvSpPr/>
          <p:nvPr userDrawn="1"/>
        </p:nvSpPr>
        <p:spPr>
          <a:xfrm>
            <a:off x="347471" y="5525891"/>
            <a:ext cx="11466575" cy="994229"/>
          </a:xfrm>
          <a:prstGeom prst="rect">
            <a:avLst/>
          </a:prstGeom>
          <a:solidFill>
            <a:srgbClr val="407E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760545" y="5822006"/>
            <a:ext cx="9144000" cy="491397"/>
          </a:xfrm>
        </p:spPr>
        <p:txBody>
          <a:bodyPr>
            <a:normAutofit/>
          </a:bodyPr>
          <a:lstStyle>
            <a:lvl1pPr marL="0" indent="0" algn="l">
              <a:buNone/>
              <a:defRPr sz="2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fcSlideMaster.Title SlideFooter" descr=" "/>
          <p:cNvSpPr txBox="1"/>
          <p:nvPr userDrawn="1"/>
        </p:nvSpPr>
        <p:spPr>
          <a:xfrm>
            <a:off x="0" y="653796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</a:t>
            </a:r>
          </a:p>
        </p:txBody>
      </p:sp>
      <p:sp>
        <p:nvSpPr>
          <p:cNvPr id="5" name="flSlideMaster.Title SlideFooter" descr=" "/>
          <p:cNvSpPr txBox="1"/>
          <p:nvPr userDrawn="1"/>
        </p:nvSpPr>
        <p:spPr>
          <a:xfrm>
            <a:off x="0" y="653796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</a:t>
            </a:r>
          </a:p>
        </p:txBody>
      </p:sp>
      <p:sp>
        <p:nvSpPr>
          <p:cNvPr id="6" name="hcSlideMaster.Title SlideHeader" descr="&#10;"/>
          <p:cNvSpPr txBox="1"/>
          <p:nvPr userDrawn="1"/>
        </p:nvSpPr>
        <p:spPr>
          <a:xfrm>
            <a:off x="0" y="0"/>
            <a:ext cx="12192000" cy="50013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endParaRPr lang="en-US" sz="850" b="0" i="0" u="none" baseline="0">
              <a:solidFill>
                <a:srgbClr val="000000"/>
              </a:solidFill>
              <a:latin typeface="Microsoft Sans Serif" panose="020B0604020202020204" pitchFamily="34" charset="0"/>
            </a:endParaRPr>
          </a:p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890EC5-FC9B-BA5B-8D02-EFE56319E9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3" t="14902" r="8686" b="14219"/>
          <a:stretch>
            <a:fillRect/>
          </a:stretch>
        </p:blipFill>
        <p:spPr>
          <a:xfrm>
            <a:off x="10200445" y="5658201"/>
            <a:ext cx="1509206" cy="7651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4D38511-55D3-3545-CA82-8B1498F2365C}"/>
              </a:ext>
            </a:extLst>
          </p:cNvPr>
          <p:cNvSpPr/>
          <p:nvPr userDrawn="1"/>
        </p:nvSpPr>
        <p:spPr>
          <a:xfrm>
            <a:off x="342900" y="337880"/>
            <a:ext cx="11466575" cy="745903"/>
          </a:xfrm>
          <a:prstGeom prst="rect">
            <a:avLst/>
          </a:prstGeom>
          <a:solidFill>
            <a:srgbClr val="407E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83582" y="373765"/>
            <a:ext cx="11160946" cy="745903"/>
          </a:xfrm>
        </p:spPr>
        <p:txBody>
          <a:bodyPr anchor="t">
            <a:noAutofit/>
          </a:bodyPr>
          <a:lstStyle>
            <a:lvl1pPr algn="l"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8136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0554" y="271120"/>
            <a:ext cx="11014814" cy="532183"/>
          </a:xfrm>
        </p:spPr>
        <p:txBody>
          <a:bodyPr/>
          <a:lstStyle>
            <a:lvl1pPr>
              <a:defRPr>
                <a:solidFill>
                  <a:srgbClr val="407ED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buFontTx/>
              <a:buNone/>
              <a:defRPr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cSlideMaster.Title and ContentFooter" descr=" "/>
          <p:cNvSpPr txBox="1"/>
          <p:nvPr userDrawn="1"/>
        </p:nvSpPr>
        <p:spPr>
          <a:xfrm>
            <a:off x="0" y="653796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</a:t>
            </a:r>
          </a:p>
        </p:txBody>
      </p:sp>
      <p:sp>
        <p:nvSpPr>
          <p:cNvPr id="5" name="flSlideMaster.Title and ContentFooter" descr=" "/>
          <p:cNvSpPr txBox="1"/>
          <p:nvPr userDrawn="1"/>
        </p:nvSpPr>
        <p:spPr>
          <a:xfrm>
            <a:off x="0" y="653796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61713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24946" y="271120"/>
            <a:ext cx="10220421" cy="532183"/>
          </a:xfrm>
        </p:spPr>
        <p:txBody>
          <a:bodyPr/>
          <a:lstStyle>
            <a:lvl1pPr>
              <a:defRPr>
                <a:solidFill>
                  <a:srgbClr val="407ED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buFontTx/>
              <a:buNone/>
              <a:defRPr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cSlideMaster.Title and ContentFooter" descr=" "/>
          <p:cNvSpPr txBox="1"/>
          <p:nvPr userDrawn="1"/>
        </p:nvSpPr>
        <p:spPr>
          <a:xfrm>
            <a:off x="0" y="653796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</a:t>
            </a:r>
          </a:p>
        </p:txBody>
      </p:sp>
      <p:sp>
        <p:nvSpPr>
          <p:cNvPr id="5" name="flSlideMaster.Title and ContentFooter" descr=" "/>
          <p:cNvSpPr txBox="1"/>
          <p:nvPr userDrawn="1"/>
        </p:nvSpPr>
        <p:spPr>
          <a:xfrm>
            <a:off x="0" y="653796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 </a:t>
            </a:r>
          </a:p>
        </p:txBody>
      </p:sp>
      <p:sp>
        <p:nvSpPr>
          <p:cNvPr id="6" name="hcSlideMaster.Title and ContentHeader" descr="&#10;"/>
          <p:cNvSpPr txBox="1"/>
          <p:nvPr userDrawn="1"/>
        </p:nvSpPr>
        <p:spPr>
          <a:xfrm>
            <a:off x="0" y="0"/>
            <a:ext cx="12192000" cy="50013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endParaRPr lang="en-US" sz="850" b="0" i="0" u="none" baseline="0">
              <a:solidFill>
                <a:srgbClr val="000000"/>
              </a:solidFill>
              <a:latin typeface="Microsoft Sans Serif" panose="020B0604020202020204" pitchFamily="34" charset="0"/>
            </a:endParaRPr>
          </a:p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27353F-8A9B-1831-5329-04CCB7E4ACED}"/>
              </a:ext>
            </a:extLst>
          </p:cNvPr>
          <p:cNvSpPr/>
          <p:nvPr userDrawn="1"/>
        </p:nvSpPr>
        <p:spPr>
          <a:xfrm>
            <a:off x="475863" y="-3099"/>
            <a:ext cx="699795" cy="806402"/>
          </a:xfrm>
          <a:prstGeom prst="rect">
            <a:avLst/>
          </a:prstGeom>
          <a:solidFill>
            <a:srgbClr val="407E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E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023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0554" y="271120"/>
            <a:ext cx="11014814" cy="532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54" y="936854"/>
            <a:ext cx="11014814" cy="49511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BF5666-84BE-8D4D-8CF0-4940BF5958D1}"/>
              </a:ext>
            </a:extLst>
          </p:cNvPr>
          <p:cNvSpPr/>
          <p:nvPr userDrawn="1"/>
        </p:nvSpPr>
        <p:spPr>
          <a:xfrm>
            <a:off x="1" y="6051598"/>
            <a:ext cx="12191999" cy="806402"/>
          </a:xfrm>
          <a:prstGeom prst="rect">
            <a:avLst/>
          </a:prstGeom>
          <a:solidFill>
            <a:srgbClr val="407E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3E6B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B2D4AA-F4DA-A751-6E0D-7B09F26EF23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3" t="14902" r="8686" b="14219"/>
          <a:stretch>
            <a:fillRect/>
          </a:stretch>
        </p:blipFill>
        <p:spPr>
          <a:xfrm>
            <a:off x="10970447" y="6178167"/>
            <a:ext cx="1096574" cy="55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476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407ED4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07ED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06C26-A25D-9704-6DFE-7CC81DA36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923B95F-DC20-D391-F12A-1CA6380C0E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1924" y="357981"/>
            <a:ext cx="10770520" cy="783756"/>
          </a:xfrm>
        </p:spPr>
        <p:txBody>
          <a:bodyPr anchor="t"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Applicant Application &amp; SOQ Guide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F25B582-1224-DB1F-03FC-8D1FDB764E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1923" y="5718096"/>
            <a:ext cx="8123683" cy="491397"/>
          </a:xfrm>
        </p:spPr>
        <p:txBody>
          <a:bodyPr>
            <a:noAutofit/>
          </a:bodyPr>
          <a:lstStyle/>
          <a:p>
            <a:pPr>
              <a:defRPr sz="1500">
                <a:solidFill>
                  <a:srgbClr val="DCE3EA"/>
                </a:solidFill>
                <a:latin typeface="Aptos"/>
              </a:defRPr>
            </a:pPr>
            <a:r>
              <a:rPr lang="en-US" sz="2200" dirty="0">
                <a:latin typeface="Calibri" panose="020F0502020204030204" pitchFamily="34" charset="0"/>
              </a:rPr>
              <a:t>A concise guide to preparing a complete application and effective Statement of Qualifications.</a:t>
            </a:r>
          </a:p>
        </p:txBody>
      </p:sp>
    </p:spTree>
    <p:extLst>
      <p:ext uri="{BB962C8B-B14F-4D97-AF65-F5344CB8AC3E}">
        <p14:creationId xmlns:p14="http://schemas.microsoft.com/office/powerpoint/2010/main" val="154047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774D0-9D86-D72E-099C-100C50A49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9C7FCE0-0A02-B1C8-005D-F753AE1F119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49685" y="0"/>
            <a:ext cx="4242316" cy="60560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1D1E02-8014-FE4E-5F98-065A83947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012" y="142946"/>
            <a:ext cx="692315" cy="532183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85A35A-D30A-3431-0F87-BA8532B2B122}"/>
              </a:ext>
            </a:extLst>
          </p:cNvPr>
          <p:cNvSpPr txBox="1"/>
          <p:nvPr/>
        </p:nvSpPr>
        <p:spPr>
          <a:xfrm>
            <a:off x="1268968" y="1229212"/>
            <a:ext cx="46839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142B44"/>
                </a:solidFill>
                <a:latin typeface="Aptos"/>
              </a:defRPr>
            </a:pPr>
            <a:r>
              <a:rPr lang="en-US" dirty="0">
                <a:solidFill>
                  <a:srgbClr val="003E6B"/>
                </a:solidFill>
                <a:latin typeface="Calibri" panose="020F0502020204030204" pitchFamily="34" charset="0"/>
              </a:rPr>
              <a:t>READ THE JOB POSTING IN FULL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2321D6-4681-93EF-29AF-6AD11A52A078}"/>
              </a:ext>
            </a:extLst>
          </p:cNvPr>
          <p:cNvSpPr txBox="1"/>
          <p:nvPr/>
        </p:nvSpPr>
        <p:spPr>
          <a:xfrm>
            <a:off x="1268968" y="1704700"/>
            <a:ext cx="585962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8275" indent="-168275">
              <a:spcAft>
                <a:spcPts val="900"/>
              </a:spcAft>
              <a:defRPr sz="150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•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dirty="0">
                <a:latin typeface="Calibri" panose="020F0502020204030204" pitchFamily="34" charset="0"/>
              </a:rPr>
              <a:t>Confirm that you meet the stated minimum qualifications and eligibility requirements.</a:t>
            </a:r>
          </a:p>
          <a:p>
            <a:pPr marL="168275" indent="-168275">
              <a:spcAft>
                <a:spcPts val="900"/>
              </a:spcAft>
              <a:defRPr sz="150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•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dirty="0">
                <a:latin typeface="Calibri" panose="020F0502020204030204" pitchFamily="34" charset="0"/>
              </a:rPr>
              <a:t>Review the duty statement and identify the knowledge, skills, and experience most relevant to the role.</a:t>
            </a:r>
          </a:p>
          <a:p>
            <a:pPr marL="168275" indent="-168275">
              <a:spcAft>
                <a:spcPts val="900"/>
              </a:spcAft>
              <a:defRPr sz="150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•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dirty="0">
                <a:latin typeface="Calibri" panose="020F0502020204030204" pitchFamily="34" charset="0"/>
              </a:rPr>
              <a:t>Note every required document, deadline, formatting rule, and special instruction.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7DB6FD0-B391-85F7-377D-39366D470CB9}"/>
              </a:ext>
            </a:extLst>
          </p:cNvPr>
          <p:cNvSpPr txBox="1">
            <a:spLocks/>
          </p:cNvSpPr>
          <p:nvPr/>
        </p:nvSpPr>
        <p:spPr>
          <a:xfrm>
            <a:off x="1268968" y="174903"/>
            <a:ext cx="10220421" cy="532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407ED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Start With the Job Posting</a:t>
            </a:r>
          </a:p>
          <a:p>
            <a:r>
              <a:rPr lang="en-US" sz="1800" b="0" dirty="0"/>
              <a:t>The posting is your primary source for requirements and instructions.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46526D-7FFD-8117-0EA5-D6C01D0D2971}"/>
              </a:ext>
            </a:extLst>
          </p:cNvPr>
          <p:cNvSpPr txBox="1"/>
          <p:nvPr/>
        </p:nvSpPr>
        <p:spPr>
          <a:xfrm>
            <a:off x="1268968" y="3729259"/>
            <a:ext cx="44929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142B44"/>
                </a:solidFill>
                <a:latin typeface="Aptos"/>
              </a:defRPr>
            </a:pPr>
            <a:r>
              <a:rPr lang="en-US" dirty="0">
                <a:solidFill>
                  <a:srgbClr val="003E6B"/>
                </a:solidFill>
                <a:latin typeface="Calibri" panose="020F0502020204030204" pitchFamily="34" charset="0"/>
              </a:rPr>
              <a:t>FOLLOW THE INSTRUCTIONS EXACTLY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0BFE60F-2ED1-7E48-9CB7-568BDC6F34CB}"/>
              </a:ext>
            </a:extLst>
          </p:cNvPr>
          <p:cNvSpPr txBox="1"/>
          <p:nvPr/>
        </p:nvSpPr>
        <p:spPr>
          <a:xfrm>
            <a:off x="1268968" y="4193621"/>
            <a:ext cx="539308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8275" indent="-168275">
              <a:spcAft>
                <a:spcPts val="900"/>
              </a:spcAft>
              <a:defRPr sz="150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•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dirty="0">
                <a:latin typeface="Calibri" panose="020F0502020204030204" pitchFamily="34" charset="0"/>
              </a:rPr>
              <a:t>Do not assume requirements are the same from one recruitment to another.</a:t>
            </a:r>
          </a:p>
          <a:p>
            <a:pPr marL="168275" indent="-168275">
              <a:spcAft>
                <a:spcPts val="900"/>
              </a:spcAft>
              <a:defRPr sz="150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•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dirty="0">
                <a:latin typeface="Calibri" panose="020F0502020204030204" pitchFamily="34" charset="0"/>
              </a:rPr>
              <a:t>Missing information or required documents can affect whether your application is considered.</a:t>
            </a:r>
          </a:p>
          <a:p>
            <a:pPr marL="168275" indent="-168275">
              <a:spcAft>
                <a:spcPts val="900"/>
              </a:spcAft>
              <a:defRPr sz="150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•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dirty="0">
                <a:latin typeface="Calibri" panose="020F0502020204030204" pitchFamily="34" charset="0"/>
              </a:rPr>
              <a:t>When in doubt, return to the job posting before submitting.</a:t>
            </a:r>
          </a:p>
        </p:txBody>
      </p:sp>
    </p:spTree>
    <p:extLst>
      <p:ext uri="{BB962C8B-B14F-4D97-AF65-F5344CB8AC3E}">
        <p14:creationId xmlns:p14="http://schemas.microsoft.com/office/powerpoint/2010/main" val="1136162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0769B-E679-5F3D-05F4-D6B7AF226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7CCA2F8-42CB-D757-5105-2E2B5163B1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17029" y="965192"/>
            <a:ext cx="6574971" cy="50903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5EFBA7-DE32-D966-3E51-4B0EABCE3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012" y="142946"/>
            <a:ext cx="701645" cy="532183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A6143C-2458-361A-4938-D6D31F971FF3}"/>
              </a:ext>
            </a:extLst>
          </p:cNvPr>
          <p:cNvSpPr txBox="1">
            <a:spLocks/>
          </p:cNvSpPr>
          <p:nvPr/>
        </p:nvSpPr>
        <p:spPr>
          <a:xfrm>
            <a:off x="1268968" y="109586"/>
            <a:ext cx="10220421" cy="532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407ED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Complete the Application Carefully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B0E4B0-0A4C-A750-477A-C225B5D6AF65}"/>
              </a:ext>
            </a:extLst>
          </p:cNvPr>
          <p:cNvSpPr txBox="1"/>
          <p:nvPr/>
        </p:nvSpPr>
        <p:spPr>
          <a:xfrm>
            <a:off x="1268968" y="1236677"/>
            <a:ext cx="3862869" cy="64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142B44"/>
                </a:solidFill>
                <a:latin typeface="Aptos"/>
              </a:defRPr>
            </a:pPr>
            <a:r>
              <a:rPr lang="en-US" dirty="0">
                <a:solidFill>
                  <a:srgbClr val="003E6B"/>
                </a:solidFill>
                <a:latin typeface="Calibri" panose="020F0502020204030204" pitchFamily="34" charset="0"/>
              </a:rPr>
              <a:t>YOUR APPLICATION SHOULD CLEARLY SHOW YOUR QUALIFICATIONS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592F37-40C7-6E6B-0530-2BB68E1CC6EA}"/>
              </a:ext>
            </a:extLst>
          </p:cNvPr>
          <p:cNvSpPr txBox="1"/>
          <p:nvPr/>
        </p:nvSpPr>
        <p:spPr>
          <a:xfrm>
            <a:off x="1268968" y="1973424"/>
            <a:ext cx="4021489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8275" indent="-168275">
              <a:spcAft>
                <a:spcPts val="900"/>
              </a:spcAft>
              <a:defRPr sz="150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•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dirty="0">
                <a:latin typeface="Calibri" panose="020F0502020204030204" pitchFamily="34" charset="0"/>
              </a:rPr>
              <a:t>Complete all required fields thoroughly, accurately, and honestly.</a:t>
            </a:r>
            <a:endParaRPr lang="en-US" dirty="0">
              <a:latin typeface="Calibri" panose="020F0502020204030204" pitchFamily="34" charset="0"/>
            </a:endParaRPr>
          </a:p>
          <a:p>
            <a:pPr marL="168275" indent="-168275">
              <a:spcAft>
                <a:spcPts val="900"/>
              </a:spcAft>
              <a:defRPr sz="150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•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dirty="0">
                <a:latin typeface="Calibri" panose="020F0502020204030204" pitchFamily="34" charset="0"/>
              </a:rPr>
              <a:t>Describe relevant experience and skills clearly enough for reviewers to understand how you meet the requirements.</a:t>
            </a:r>
          </a:p>
          <a:p>
            <a:pPr marL="168275" indent="-168275">
              <a:spcAft>
                <a:spcPts val="900"/>
              </a:spcAft>
              <a:defRPr sz="150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•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dirty="0">
                <a:latin typeface="Calibri" panose="020F0502020204030204" pitchFamily="34" charset="0"/>
              </a:rPr>
              <a:t>Check dates, job history, and other details for errors or inconsistencies.</a:t>
            </a:r>
          </a:p>
          <a:p>
            <a:pPr marL="168275" indent="-168275">
              <a:spcAft>
                <a:spcPts val="900"/>
              </a:spcAft>
              <a:defRPr sz="150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•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dirty="0">
                <a:latin typeface="Calibri" panose="020F0502020204030204" pitchFamily="34" charset="0"/>
              </a:rPr>
              <a:t>Include every required document and submit before the deadline.</a:t>
            </a:r>
          </a:p>
          <a:p>
            <a:pPr marL="168275" indent="-168275">
              <a:spcAft>
                <a:spcPts val="900"/>
              </a:spcAft>
              <a:defRPr sz="150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•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dirty="0">
                <a:latin typeface="Calibri" panose="020F0502020204030204" pitchFamily="34" charset="0"/>
              </a:rPr>
              <a:t>Review the complete package before you click submit.</a:t>
            </a:r>
          </a:p>
        </p:txBody>
      </p:sp>
    </p:spTree>
    <p:extLst>
      <p:ext uri="{BB962C8B-B14F-4D97-AF65-F5344CB8AC3E}">
        <p14:creationId xmlns:p14="http://schemas.microsoft.com/office/powerpoint/2010/main" val="1301127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4AEE8-717F-EC83-7D06-BC6EFF471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7EA8D-1579-622F-DACA-6273EBD8F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013" y="152278"/>
            <a:ext cx="738967" cy="508154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3EB3A7-8256-7DE1-8BEB-475458306699}"/>
              </a:ext>
            </a:extLst>
          </p:cNvPr>
          <p:cNvSpPr txBox="1">
            <a:spLocks/>
          </p:cNvSpPr>
          <p:nvPr/>
        </p:nvSpPr>
        <p:spPr>
          <a:xfrm>
            <a:off x="1268968" y="109586"/>
            <a:ext cx="10220421" cy="532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407ED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What Is a Statement of Qualifications (SOQ)?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E6DCE2-E93D-4E2B-0ED0-9A8F27F22D97}"/>
              </a:ext>
            </a:extLst>
          </p:cNvPr>
          <p:cNvSpPr txBox="1"/>
          <p:nvPr/>
        </p:nvSpPr>
        <p:spPr>
          <a:xfrm>
            <a:off x="1268968" y="1243835"/>
            <a:ext cx="10887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4"/>
                </a:solidFill>
                <a:latin typeface="Aptos"/>
              </a:defRPr>
            </a:pPr>
            <a:r>
              <a:rPr lang="en-US" dirty="0">
                <a:solidFill>
                  <a:srgbClr val="003E6B"/>
                </a:solidFill>
                <a:latin typeface="Calibri" panose="020F0502020204030204" pitchFamily="34" charset="0"/>
              </a:rPr>
              <a:t>PURPOSE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C1F007-7CF1-C3B9-FBBA-53D04FECA68D}"/>
              </a:ext>
            </a:extLst>
          </p:cNvPr>
          <p:cNvSpPr txBox="1"/>
          <p:nvPr/>
        </p:nvSpPr>
        <p:spPr>
          <a:xfrm>
            <a:off x="1212980" y="1665712"/>
            <a:ext cx="6596742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8275" indent="-168275">
              <a:spcAft>
                <a:spcPts val="900"/>
              </a:spcAft>
              <a:defRPr sz="1500">
                <a:solidFill>
                  <a:srgbClr val="272F37"/>
                </a:solidFill>
                <a:latin typeface="Aptos"/>
              </a:defRPr>
            </a:pPr>
            <a:r>
              <a:rPr lang="en-US" dirty="0">
                <a:latin typeface="Calibri" panose="020F0502020204030204" pitchFamily="34" charset="0"/>
              </a:rPr>
              <a:t>•</a:t>
            </a:r>
            <a:r>
              <a:rPr dirty="0"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dirty="0">
                <a:latin typeface="Calibri" panose="020F0502020204030204" pitchFamily="34" charset="0"/>
              </a:rPr>
              <a:t>An SOQ explains how your skills and experience align with the specific position.</a:t>
            </a:r>
          </a:p>
          <a:p>
            <a:pPr marL="168275" indent="-168275">
              <a:spcAft>
                <a:spcPts val="900"/>
              </a:spcAft>
              <a:defRPr sz="150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• 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dirty="0">
                <a:latin typeface="Calibri" panose="020F0502020204030204" pitchFamily="34" charset="0"/>
              </a:rPr>
              <a:t>It responds to the questions or criteria identified in the job posting.</a:t>
            </a:r>
          </a:p>
          <a:p>
            <a:pPr marL="168275" indent="-168275">
              <a:spcAft>
                <a:spcPts val="900"/>
              </a:spcAft>
              <a:defRPr sz="150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• 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dirty="0">
                <a:latin typeface="Calibri" panose="020F0502020204030204" pitchFamily="34" charset="0"/>
              </a:rPr>
              <a:t>It gives reviewers additional information about your qualifications and written communication.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DD4A85-A236-BFD6-1BB8-E297A7625ED2}"/>
              </a:ext>
            </a:extLst>
          </p:cNvPr>
          <p:cNvSpPr txBox="1"/>
          <p:nvPr/>
        </p:nvSpPr>
        <p:spPr>
          <a:xfrm>
            <a:off x="1268968" y="3270374"/>
            <a:ext cx="3517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142B44"/>
                </a:solidFill>
                <a:latin typeface="Aptos"/>
              </a:defRPr>
            </a:pPr>
            <a:r>
              <a:rPr lang="en-US" dirty="0">
                <a:solidFill>
                  <a:srgbClr val="003E6B"/>
                </a:solidFill>
                <a:latin typeface="Calibri" panose="020F0502020204030204" pitchFamily="34" charset="0"/>
              </a:rPr>
              <a:t>MAKE IT SPECIFIC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5B2948-279E-66A3-4B94-D4F09D34D198}"/>
              </a:ext>
            </a:extLst>
          </p:cNvPr>
          <p:cNvSpPr txBox="1"/>
          <p:nvPr/>
        </p:nvSpPr>
        <p:spPr>
          <a:xfrm>
            <a:off x="1268968" y="3658368"/>
            <a:ext cx="6139541" cy="1361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8275" indent="-168275">
              <a:spcAft>
                <a:spcPts val="900"/>
              </a:spcAft>
              <a:defRPr sz="150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•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dirty="0">
                <a:latin typeface="Calibri" panose="020F0502020204030204" pitchFamily="34" charset="0"/>
              </a:rPr>
              <a:t>Answer every question asked.</a:t>
            </a:r>
          </a:p>
          <a:p>
            <a:pPr marL="168275" indent="-168275">
              <a:spcAft>
                <a:spcPts val="900"/>
              </a:spcAft>
              <a:defRPr sz="150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•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dirty="0">
                <a:latin typeface="Calibri" panose="020F0502020204030204" pitchFamily="34" charset="0"/>
              </a:rPr>
              <a:t>Use relevant examples from your own experience.</a:t>
            </a:r>
          </a:p>
          <a:p>
            <a:pPr marL="168275" indent="-168275">
              <a:spcAft>
                <a:spcPts val="900"/>
              </a:spcAft>
              <a:defRPr sz="150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•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dirty="0">
                <a:latin typeface="Calibri" panose="020F0502020204030204" pitchFamily="34" charset="0"/>
              </a:rPr>
              <a:t>Avoid broad or generic statements that do not </a:t>
            </a:r>
            <a:r>
              <a:rPr lang="en-US" dirty="0">
                <a:latin typeface="Calibri" panose="020F0502020204030204" pitchFamily="34" charset="0"/>
              </a:rPr>
              <a:t>reflect your experience</a:t>
            </a:r>
            <a:r>
              <a:rPr dirty="0">
                <a:latin typeface="Calibri" panose="020F0502020204030204" pitchFamily="34" charset="0"/>
              </a:rPr>
              <a:t>.</a:t>
            </a:r>
          </a:p>
          <a:p>
            <a:pPr marL="168275" indent="-168275">
              <a:spcAft>
                <a:spcPts val="900"/>
              </a:spcAft>
              <a:defRPr sz="150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•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dirty="0">
                <a:latin typeface="Calibri" panose="020F0502020204030204" pitchFamily="34" charset="0"/>
              </a:rPr>
              <a:t>Connect your examples to the job requirements and duty statement.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F8F4A52-AAC7-FA64-ACBB-C628F4FC682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6295" y="850142"/>
            <a:ext cx="3795300" cy="515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144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F9FEF-0735-092C-1FC4-B099B3791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tar: 5 Points 46">
            <a:extLst>
              <a:ext uri="{FF2B5EF4-FFF2-40B4-BE49-F238E27FC236}">
                <a16:creationId xmlns:a16="http://schemas.microsoft.com/office/drawing/2014/main" id="{F565CDB9-A194-CB59-49ED-437BA0AE04B8}"/>
              </a:ext>
            </a:extLst>
          </p:cNvPr>
          <p:cNvSpPr/>
          <p:nvPr/>
        </p:nvSpPr>
        <p:spPr>
          <a:xfrm>
            <a:off x="9647187" y="1505026"/>
            <a:ext cx="1599159" cy="1520890"/>
          </a:xfrm>
          <a:prstGeom prst="star5">
            <a:avLst/>
          </a:prstGeom>
          <a:solidFill>
            <a:srgbClr val="003E6B"/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Star: 5 Points 44">
            <a:extLst>
              <a:ext uri="{FF2B5EF4-FFF2-40B4-BE49-F238E27FC236}">
                <a16:creationId xmlns:a16="http://schemas.microsoft.com/office/drawing/2014/main" id="{0084ADEA-5BAC-0885-6512-256764038902}"/>
              </a:ext>
            </a:extLst>
          </p:cNvPr>
          <p:cNvSpPr/>
          <p:nvPr/>
        </p:nvSpPr>
        <p:spPr>
          <a:xfrm>
            <a:off x="3968829" y="1505026"/>
            <a:ext cx="1599159" cy="1520890"/>
          </a:xfrm>
          <a:prstGeom prst="star5">
            <a:avLst/>
          </a:prstGeom>
          <a:solidFill>
            <a:srgbClr val="003E6B"/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Star: 5 Points 48">
            <a:extLst>
              <a:ext uri="{FF2B5EF4-FFF2-40B4-BE49-F238E27FC236}">
                <a16:creationId xmlns:a16="http://schemas.microsoft.com/office/drawing/2014/main" id="{49FD1AB9-D8FB-CE4E-B6BB-8A4847DCEDF0}"/>
              </a:ext>
            </a:extLst>
          </p:cNvPr>
          <p:cNvSpPr/>
          <p:nvPr/>
        </p:nvSpPr>
        <p:spPr>
          <a:xfrm>
            <a:off x="6791119" y="1498043"/>
            <a:ext cx="1599159" cy="1520890"/>
          </a:xfrm>
          <a:prstGeom prst="star5">
            <a:avLst/>
          </a:prstGeom>
          <a:solidFill>
            <a:srgbClr val="003E6B"/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Star: 5 Points 42">
            <a:extLst>
              <a:ext uri="{FF2B5EF4-FFF2-40B4-BE49-F238E27FC236}">
                <a16:creationId xmlns:a16="http://schemas.microsoft.com/office/drawing/2014/main" id="{401733DD-8CBB-5E8A-21D9-829F50B52C57}"/>
              </a:ext>
            </a:extLst>
          </p:cNvPr>
          <p:cNvSpPr/>
          <p:nvPr/>
        </p:nvSpPr>
        <p:spPr>
          <a:xfrm>
            <a:off x="1125232" y="1505026"/>
            <a:ext cx="1599159" cy="1520890"/>
          </a:xfrm>
          <a:prstGeom prst="star5">
            <a:avLst/>
          </a:prstGeom>
          <a:solidFill>
            <a:srgbClr val="003E6B"/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AB330F-EE11-62EA-F53B-BE705F9DA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013" y="142946"/>
            <a:ext cx="720306" cy="532183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B0DBE84-39B3-C914-9AB7-BC38D95D0162}"/>
              </a:ext>
            </a:extLst>
          </p:cNvPr>
          <p:cNvSpPr txBox="1">
            <a:spLocks/>
          </p:cNvSpPr>
          <p:nvPr/>
        </p:nvSpPr>
        <p:spPr>
          <a:xfrm>
            <a:off x="1268968" y="174903"/>
            <a:ext cx="10220421" cy="532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407ED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Write an Effective SOQ Using STAR Method</a:t>
            </a:r>
          </a:p>
          <a:p>
            <a:r>
              <a:rPr lang="en-US" sz="1800" b="0" dirty="0"/>
              <a:t>A simple structure can help you give complete, specific examples.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D9566D-444A-64D2-E28D-B0846836509D}"/>
              </a:ext>
            </a:extLst>
          </p:cNvPr>
          <p:cNvSpPr txBox="1"/>
          <p:nvPr/>
        </p:nvSpPr>
        <p:spPr>
          <a:xfrm>
            <a:off x="1334696" y="3156550"/>
            <a:ext cx="121680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142B44"/>
                </a:solidFill>
                <a:latin typeface="Aptos"/>
              </a:defRPr>
            </a:pPr>
            <a:r>
              <a:rPr lang="en-US" dirty="0">
                <a:solidFill>
                  <a:srgbClr val="003E6B"/>
                </a:solidFill>
                <a:latin typeface="Calibri" panose="020F0502020204030204" pitchFamily="34" charset="0"/>
              </a:rPr>
              <a:t>SITUATION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10D159-2CD0-0CCD-E9E4-79B6C3721ACE}"/>
              </a:ext>
            </a:extLst>
          </p:cNvPr>
          <p:cNvSpPr txBox="1"/>
          <p:nvPr/>
        </p:nvSpPr>
        <p:spPr>
          <a:xfrm>
            <a:off x="796011" y="3611880"/>
            <a:ext cx="230332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5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Briefly describe the context or</a:t>
            </a:r>
            <a:endParaRPr lang="en-US" dirty="0">
              <a:latin typeface="Calibri" panose="020F0502020204030204" pitchFamily="34" charset="0"/>
            </a:endParaRPr>
          </a:p>
          <a:p>
            <a:pPr algn="ctr">
              <a:defRPr sz="135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 background.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E4FE6A-6C9D-C7B3-8EEA-3D9B6CB57AD7}"/>
              </a:ext>
            </a:extLst>
          </p:cNvPr>
          <p:cNvSpPr txBox="1"/>
          <p:nvPr/>
        </p:nvSpPr>
        <p:spPr>
          <a:xfrm>
            <a:off x="4450022" y="3156550"/>
            <a:ext cx="65543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142B44"/>
                </a:solidFill>
                <a:latin typeface="Aptos"/>
              </a:defRPr>
            </a:pPr>
            <a:r>
              <a:rPr lang="en-US" dirty="0">
                <a:solidFill>
                  <a:srgbClr val="003E6B"/>
                </a:solidFill>
                <a:latin typeface="Calibri" panose="020F0502020204030204" pitchFamily="34" charset="0"/>
              </a:rPr>
              <a:t>TASK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D75E34-1447-D942-0B3F-DC8305DEDBFD}"/>
              </a:ext>
            </a:extLst>
          </p:cNvPr>
          <p:cNvSpPr txBox="1"/>
          <p:nvPr/>
        </p:nvSpPr>
        <p:spPr>
          <a:xfrm>
            <a:off x="3747991" y="3611880"/>
            <a:ext cx="2068643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5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Explain your responsibility </a:t>
            </a:r>
            <a:endParaRPr lang="en-US" dirty="0">
              <a:latin typeface="Calibri" panose="020F0502020204030204" pitchFamily="34" charset="0"/>
            </a:endParaRPr>
          </a:p>
          <a:p>
            <a:pPr algn="ctr">
              <a:defRPr sz="135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or objective.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4A4079-7370-5D0D-93A2-3433CD04C8CC}"/>
              </a:ext>
            </a:extLst>
          </p:cNvPr>
          <p:cNvSpPr txBox="1"/>
          <p:nvPr/>
        </p:nvSpPr>
        <p:spPr>
          <a:xfrm>
            <a:off x="7148919" y="3156550"/>
            <a:ext cx="92692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142B44"/>
                </a:solidFill>
                <a:latin typeface="Aptos"/>
              </a:defRPr>
            </a:pPr>
            <a:r>
              <a:rPr lang="en-US" dirty="0">
                <a:solidFill>
                  <a:srgbClr val="003E6B"/>
                </a:solidFill>
                <a:latin typeface="Calibri" panose="020F0502020204030204" pitchFamily="34" charset="0"/>
              </a:rPr>
              <a:t>ACTION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1BF875-54FE-6B85-5D5D-C785372F8B7B}"/>
              </a:ext>
            </a:extLst>
          </p:cNvPr>
          <p:cNvSpPr txBox="1"/>
          <p:nvPr/>
        </p:nvSpPr>
        <p:spPr>
          <a:xfrm>
            <a:off x="6880948" y="3611880"/>
            <a:ext cx="1472006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5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Detail the specific </a:t>
            </a:r>
            <a:endParaRPr lang="en-US" dirty="0">
              <a:latin typeface="Calibri" panose="020F0502020204030204" pitchFamily="34" charset="0"/>
            </a:endParaRPr>
          </a:p>
          <a:p>
            <a:pPr algn="ctr">
              <a:defRPr sz="135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steps you took.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FCC214-36B0-02C9-528E-AA6D6E1C32AA}"/>
              </a:ext>
            </a:extLst>
          </p:cNvPr>
          <p:cNvSpPr txBox="1"/>
          <p:nvPr/>
        </p:nvSpPr>
        <p:spPr>
          <a:xfrm>
            <a:off x="10007605" y="3156550"/>
            <a:ext cx="87883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142B44"/>
                </a:solidFill>
                <a:latin typeface="Aptos"/>
              </a:defRPr>
            </a:pPr>
            <a:r>
              <a:rPr lang="en-US" dirty="0">
                <a:solidFill>
                  <a:srgbClr val="003E6B"/>
                </a:solidFill>
                <a:latin typeface="Calibri" panose="020F0502020204030204" pitchFamily="34" charset="0"/>
              </a:rPr>
              <a:t>RESULT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DCB9324-BDD7-D138-8093-285D925C0DEA}"/>
              </a:ext>
            </a:extLst>
          </p:cNvPr>
          <p:cNvSpPr txBox="1"/>
          <p:nvPr/>
        </p:nvSpPr>
        <p:spPr>
          <a:xfrm>
            <a:off x="9385146" y="3611880"/>
            <a:ext cx="2132892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5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Share the outcome, impact,</a:t>
            </a:r>
            <a:endParaRPr lang="en-US" dirty="0">
              <a:latin typeface="Calibri" panose="020F0502020204030204" pitchFamily="34" charset="0"/>
            </a:endParaRPr>
          </a:p>
          <a:p>
            <a:pPr algn="ctr">
              <a:defRPr sz="135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 or what you learned.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7B0F21-0A93-5315-9472-C0C9E27CF002}"/>
              </a:ext>
            </a:extLst>
          </p:cNvPr>
          <p:cNvSpPr txBox="1"/>
          <p:nvPr/>
        </p:nvSpPr>
        <p:spPr>
          <a:xfrm>
            <a:off x="474012" y="6233548"/>
            <a:ext cx="9964844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347A58"/>
                </a:solidFill>
                <a:latin typeface="Aptos"/>
              </a:defRPr>
            </a:pPr>
            <a:r>
              <a:rPr sz="2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Tip: Focus on your individual contribution</a:t>
            </a:r>
            <a:r>
              <a:rPr lang="en-US" sz="2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 - </a:t>
            </a:r>
            <a:r>
              <a:rPr sz="2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what did you do, and how did it matter?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57DA607-D245-A13A-64C4-7561870FCCBC}"/>
              </a:ext>
            </a:extLst>
          </p:cNvPr>
          <p:cNvSpPr txBox="1"/>
          <p:nvPr/>
        </p:nvSpPr>
        <p:spPr>
          <a:xfrm>
            <a:off x="1399032" y="2096032"/>
            <a:ext cx="10515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528CD05-BA25-7F10-3E44-72FB8FB4404F}"/>
              </a:ext>
            </a:extLst>
          </p:cNvPr>
          <p:cNvSpPr txBox="1"/>
          <p:nvPr/>
        </p:nvSpPr>
        <p:spPr>
          <a:xfrm>
            <a:off x="4233672" y="2096032"/>
            <a:ext cx="10515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  <a:latin typeface="Aptos Display"/>
              </a:defRPr>
            </a:pPr>
            <a:r>
              <a:t>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183AD00-2A39-C603-F527-4E9044B5EECC}"/>
              </a:ext>
            </a:extLst>
          </p:cNvPr>
          <p:cNvSpPr txBox="1"/>
          <p:nvPr/>
        </p:nvSpPr>
        <p:spPr>
          <a:xfrm>
            <a:off x="7068312" y="2096032"/>
            <a:ext cx="10515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  <a:latin typeface="Aptos Display"/>
              </a:defRPr>
            </a:pPr>
            <a:r>
              <a:t>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E57E8B0-1B4C-6DF4-9E11-96771ACC4875}"/>
              </a:ext>
            </a:extLst>
          </p:cNvPr>
          <p:cNvSpPr txBox="1"/>
          <p:nvPr/>
        </p:nvSpPr>
        <p:spPr>
          <a:xfrm>
            <a:off x="9902952" y="2096032"/>
            <a:ext cx="10515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  <a:latin typeface="Aptos Display"/>
              </a:defRPr>
            </a:pPr>
            <a: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061578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6A98A-3EFB-F033-A368-CC40AA136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79FBB00-D277-0E59-57FF-66266E0129B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34"/>
          <a:stretch>
            <a:fillRect/>
          </a:stretch>
        </p:blipFill>
        <p:spPr>
          <a:xfrm>
            <a:off x="7580930" y="-9331"/>
            <a:ext cx="4611070" cy="60648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0B88C9-3D19-6C7F-2AF5-B26990CD9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012" y="142946"/>
            <a:ext cx="701645" cy="532183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4EDC26D-BFE6-7720-3159-B71F3BA5C21A}"/>
              </a:ext>
            </a:extLst>
          </p:cNvPr>
          <p:cNvSpPr txBox="1">
            <a:spLocks/>
          </p:cNvSpPr>
          <p:nvPr/>
        </p:nvSpPr>
        <p:spPr>
          <a:xfrm>
            <a:off x="1268968" y="109586"/>
            <a:ext cx="10220421" cy="532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407ED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Your SOQ Must Be Your Own Work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4ECC53-35A3-E0DC-4235-87AE4022B6EC}"/>
              </a:ext>
            </a:extLst>
          </p:cNvPr>
          <p:cNvSpPr txBox="1"/>
          <p:nvPr/>
        </p:nvSpPr>
        <p:spPr>
          <a:xfrm>
            <a:off x="1268968" y="1699095"/>
            <a:ext cx="5287348" cy="2608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8275" indent="-168275">
              <a:spcAft>
                <a:spcPts val="900"/>
              </a:spcAft>
              <a:defRPr sz="1550" b="0">
                <a:solidFill>
                  <a:srgbClr val="272F37"/>
                </a:solidFill>
                <a:latin typeface="Aptos"/>
              </a:defRPr>
            </a:pPr>
            <a:r>
              <a:rPr sz="1550" dirty="0">
                <a:latin typeface="Calibri" panose="020F0502020204030204" pitchFamily="34" charset="0"/>
              </a:rPr>
              <a:t>•</a:t>
            </a:r>
            <a:r>
              <a:rPr lang="en-US" sz="1550" dirty="0">
                <a:latin typeface="Calibri" panose="020F0502020204030204" pitchFamily="34" charset="0"/>
              </a:rPr>
              <a:t>	</a:t>
            </a:r>
            <a:r>
              <a:rPr sz="1550" dirty="0">
                <a:latin typeface="Calibri" panose="020F0502020204030204" pitchFamily="34" charset="0"/>
              </a:rPr>
              <a:t>Your SOQ should reflect your own experience, judgment, and individual contribution.</a:t>
            </a:r>
          </a:p>
          <a:p>
            <a:pPr marL="168275" indent="-168275">
              <a:spcAft>
                <a:spcPts val="900"/>
              </a:spcAft>
              <a:defRPr sz="1700" b="1">
                <a:solidFill>
                  <a:srgbClr val="142B44"/>
                </a:solidFill>
                <a:latin typeface="Aptos"/>
              </a:defRPr>
            </a:pPr>
            <a:r>
              <a:rPr sz="1600" dirty="0">
                <a:solidFill>
                  <a:srgbClr val="003E6B"/>
                </a:solidFill>
                <a:latin typeface="Calibri" panose="020F0502020204030204" pitchFamily="34" charset="0"/>
              </a:rPr>
              <a:t>•</a:t>
            </a:r>
            <a:r>
              <a:rPr lang="en-US" sz="1600" dirty="0">
                <a:solidFill>
                  <a:srgbClr val="003E6B"/>
                </a:solidFill>
                <a:latin typeface="Calibri" panose="020F0502020204030204" pitchFamily="34" charset="0"/>
              </a:rPr>
              <a:t>	</a:t>
            </a:r>
            <a:r>
              <a:rPr sz="1600" dirty="0">
                <a:solidFill>
                  <a:srgbClr val="003E6B"/>
                </a:solidFill>
                <a:latin typeface="Calibri" panose="020F0502020204030204" pitchFamily="34" charset="0"/>
              </a:rPr>
              <a:t>If the job posting prohibits artificial intelligence or other unapproved resources, you must comply with that instruction.</a:t>
            </a:r>
          </a:p>
          <a:p>
            <a:pPr marL="168275" indent="-168275">
              <a:spcAft>
                <a:spcPts val="900"/>
              </a:spcAft>
              <a:defRPr sz="1550" b="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•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dirty="0">
                <a:latin typeface="Calibri" panose="020F0502020204030204" pitchFamily="34" charset="0"/>
              </a:rPr>
              <a:t>Use of prohibited resources may result in disqualification from the recruitment process.</a:t>
            </a:r>
          </a:p>
          <a:p>
            <a:pPr marL="168275" indent="-168275">
              <a:spcAft>
                <a:spcPts val="900"/>
              </a:spcAft>
              <a:defRPr sz="1550" b="0">
                <a:solidFill>
                  <a:srgbClr val="272F37"/>
                </a:solidFill>
                <a:latin typeface="Aptos"/>
              </a:defRPr>
            </a:pPr>
            <a:r>
              <a:rPr dirty="0">
                <a:latin typeface="Calibri" panose="020F0502020204030204" pitchFamily="34" charset="0"/>
              </a:rPr>
              <a:t>•</a:t>
            </a:r>
            <a:r>
              <a:rPr lang="en-US" dirty="0">
                <a:latin typeface="Calibri" panose="020F0502020204030204" pitchFamily="34" charset="0"/>
              </a:rPr>
              <a:t>	</a:t>
            </a:r>
            <a:r>
              <a:rPr dirty="0">
                <a:latin typeface="Calibri" panose="020F0502020204030204" pitchFamily="34" charset="0"/>
              </a:rPr>
              <a:t>Review the posting carefully because requirements may vary by recruitment.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E8594C-DB56-4634-AE44-E8CD2E61872D}"/>
              </a:ext>
            </a:extLst>
          </p:cNvPr>
          <p:cNvSpPr txBox="1"/>
          <p:nvPr/>
        </p:nvSpPr>
        <p:spPr>
          <a:xfrm>
            <a:off x="1270033" y="1216301"/>
            <a:ext cx="310706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4"/>
                </a:solidFill>
                <a:latin typeface="Aptos"/>
              </a:defRPr>
            </a:pPr>
            <a:r>
              <a:rPr lang="en-US" dirty="0">
                <a:solidFill>
                  <a:srgbClr val="003E6B"/>
                </a:solidFill>
                <a:latin typeface="Calibri" panose="020F0502020204030204" pitchFamily="34" charset="0"/>
              </a:rPr>
              <a:t>WRITE IN YOUR OWN WORDS</a:t>
            </a:r>
          </a:p>
        </p:txBody>
      </p:sp>
    </p:spTree>
    <p:extLst>
      <p:ext uri="{BB962C8B-B14F-4D97-AF65-F5344CB8AC3E}">
        <p14:creationId xmlns:p14="http://schemas.microsoft.com/office/powerpoint/2010/main" val="1709738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7DF4B-5E73-B799-4119-25DF29B8A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BB2C503-D4E3-D74A-2444-934B83A48D2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65163" y="1073948"/>
            <a:ext cx="6526837" cy="49816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DAD872-0511-534E-EDB6-BEEEB7381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012" y="142946"/>
            <a:ext cx="701645" cy="532183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78F73C-8A6D-F7DA-2E98-5E0D36469EC9}"/>
              </a:ext>
            </a:extLst>
          </p:cNvPr>
          <p:cNvSpPr txBox="1">
            <a:spLocks/>
          </p:cNvSpPr>
          <p:nvPr/>
        </p:nvSpPr>
        <p:spPr>
          <a:xfrm>
            <a:off x="1268968" y="296206"/>
            <a:ext cx="10220421" cy="532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407ED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Before You Click Submit </a:t>
            </a:r>
          </a:p>
          <a:p>
            <a:r>
              <a:rPr lang="en-US" sz="1800" b="0" dirty="0"/>
              <a:t>A final review can prevent avoidable errors.</a:t>
            </a:r>
          </a:p>
          <a:p>
            <a:endParaRPr lang="en-US" sz="1800" b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8B1F87-8FA2-95FB-0291-BA97FB8092F6}"/>
              </a:ext>
            </a:extLst>
          </p:cNvPr>
          <p:cNvSpPr txBox="1"/>
          <p:nvPr/>
        </p:nvSpPr>
        <p:spPr>
          <a:xfrm>
            <a:off x="1268968" y="1232570"/>
            <a:ext cx="4077473" cy="263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8925" indent="-288925">
              <a:spcAft>
                <a:spcPts val="900"/>
              </a:spcAft>
              <a:defRPr sz="1800">
                <a:solidFill>
                  <a:srgbClr val="272F37"/>
                </a:solidFill>
                <a:latin typeface="Aptos"/>
              </a:defRPr>
            </a:pPr>
            <a:r>
              <a:rPr sz="1600" dirty="0">
                <a:latin typeface="Calibri" panose="020F0502020204030204" pitchFamily="34" charset="0"/>
              </a:rPr>
              <a:t>☐  I read the entire job posting.</a:t>
            </a:r>
          </a:p>
          <a:p>
            <a:pPr marL="288925" indent="-288925">
              <a:spcAft>
                <a:spcPts val="900"/>
              </a:spcAft>
              <a:defRPr sz="1800">
                <a:solidFill>
                  <a:srgbClr val="272F37"/>
                </a:solidFill>
                <a:latin typeface="Aptos"/>
              </a:defRPr>
            </a:pPr>
            <a:r>
              <a:rPr sz="1600" dirty="0">
                <a:latin typeface="Calibri" panose="020F0502020204030204" pitchFamily="34" charset="0"/>
              </a:rPr>
              <a:t>☐  My application is complete.</a:t>
            </a:r>
          </a:p>
          <a:p>
            <a:pPr marL="288925" indent="-288925">
              <a:spcAft>
                <a:spcPts val="900"/>
              </a:spcAft>
              <a:defRPr sz="1800">
                <a:solidFill>
                  <a:srgbClr val="272F37"/>
                </a:solidFill>
                <a:latin typeface="Aptos"/>
              </a:defRPr>
            </a:pPr>
            <a:r>
              <a:rPr sz="1600" dirty="0">
                <a:latin typeface="Calibri" panose="020F0502020204030204" pitchFamily="34" charset="0"/>
              </a:rPr>
              <a:t>☐  I included every required document.</a:t>
            </a:r>
          </a:p>
          <a:p>
            <a:pPr marL="288925" indent="-288925">
              <a:spcAft>
                <a:spcPts val="900"/>
              </a:spcAft>
              <a:defRPr sz="1800">
                <a:solidFill>
                  <a:srgbClr val="272F37"/>
                </a:solidFill>
                <a:latin typeface="Aptos"/>
              </a:defRPr>
            </a:pPr>
            <a:r>
              <a:rPr sz="1600" dirty="0">
                <a:latin typeface="Calibri" panose="020F0502020204030204" pitchFamily="34" charset="0"/>
              </a:rPr>
              <a:t>☐  I answered every SOQ question.</a:t>
            </a:r>
          </a:p>
          <a:p>
            <a:pPr marL="288925" indent="-288925">
              <a:spcAft>
                <a:spcPts val="900"/>
              </a:spcAft>
              <a:defRPr sz="1800">
                <a:solidFill>
                  <a:srgbClr val="272F37"/>
                </a:solidFill>
                <a:latin typeface="Aptos"/>
              </a:defRPr>
            </a:pPr>
            <a:r>
              <a:rPr sz="1600" dirty="0">
                <a:latin typeface="Calibri" panose="020F0502020204030204" pitchFamily="34" charset="0"/>
              </a:rPr>
              <a:t>☐  I followed formatting and submission instructions.</a:t>
            </a:r>
          </a:p>
          <a:p>
            <a:pPr marL="288925" indent="-288925">
              <a:spcAft>
                <a:spcPts val="900"/>
              </a:spcAft>
              <a:defRPr sz="1800">
                <a:solidFill>
                  <a:srgbClr val="272F37"/>
                </a:solidFill>
                <a:latin typeface="Aptos"/>
              </a:defRPr>
            </a:pPr>
            <a:r>
              <a:rPr sz="1600" dirty="0">
                <a:latin typeface="Calibri" panose="020F0502020204030204" pitchFamily="34" charset="0"/>
              </a:rPr>
              <a:t>☐  My examples are specific, relevant, and reflect my own work.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C11F54D-38C7-BF8D-07E6-C5326E091A81}"/>
              </a:ext>
            </a:extLst>
          </p:cNvPr>
          <p:cNvSpPr txBox="1">
            <a:spLocks/>
          </p:cNvSpPr>
          <p:nvPr/>
        </p:nvSpPr>
        <p:spPr>
          <a:xfrm>
            <a:off x="474012" y="6117052"/>
            <a:ext cx="10349498" cy="4913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rgbClr val="407ED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400" b="1">
                <a:solidFill>
                  <a:srgbClr val="142B44"/>
                </a:solidFill>
                <a:latin typeface="Aptos"/>
              </a:defRPr>
            </a:pP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</a:rPr>
              <a:t>Questions about a specific recruitment? Contact the Staffing Professional identified in the job posting.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1400" b="1">
                <a:solidFill>
                  <a:srgbClr val="142B44"/>
                </a:solidFill>
                <a:latin typeface="Aptos"/>
              </a:defRPr>
            </a:pP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</a:rPr>
              <a:t>Best of luck with your application!</a:t>
            </a:r>
          </a:p>
        </p:txBody>
      </p:sp>
    </p:spTree>
    <p:extLst>
      <p:ext uri="{BB962C8B-B14F-4D97-AF65-F5344CB8AC3E}">
        <p14:creationId xmlns:p14="http://schemas.microsoft.com/office/powerpoint/2010/main" val="1940432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7086</TotalTime>
  <Words>576</Words>
  <Application>Microsoft Office PowerPoint</Application>
  <PresentationFormat>Widescreen</PresentationFormat>
  <Paragraphs>72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Microsoft Sans Serif</vt:lpstr>
      <vt:lpstr>Office Theme</vt:lpstr>
      <vt:lpstr>Applicant Application &amp; SOQ Guide </vt:lpstr>
      <vt:lpstr>1</vt:lpstr>
      <vt:lpstr>2</vt:lpstr>
      <vt:lpstr>3</vt:lpstr>
      <vt:lpstr>4</vt:lpstr>
      <vt:lpstr>5</vt:lpstr>
      <vt:lpstr>6</vt:lpstr>
    </vt:vector>
  </TitlesOfParts>
  <Company>State Compensation Insurance Fund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Enriqueta Reyes</dc:creator>
  <cp:lastModifiedBy>George D. Tharalson</cp:lastModifiedBy>
  <cp:revision>82</cp:revision>
  <dcterms:created xsi:type="dcterms:W3CDTF">2022-06-15T15:42:55Z</dcterms:created>
  <dcterms:modified xsi:type="dcterms:W3CDTF">2026-09-24T21:40:19Z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d272d951-1404-4a3a-9e4a-80f6a0b287ef</vt:lpwstr>
  </property>
  <property fmtid="{D5CDD505-2E9C-101B-9397-08002B2CF9AE}" pid="3" name="StateFundClassification">
    <vt:lpwstr>Public</vt:lpwstr>
  </property>
</Properties>
</file>